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8089900" cy="4102100"/>
  <p:notesSz cx="8089900" cy="4102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82"/>
    <p:restoredTop sz="94787"/>
  </p:normalViewPr>
  <p:slideViewPr>
    <p:cSldViewPr>
      <p:cViewPr varScale="1">
        <p:scale>
          <a:sx n="291" d="100"/>
          <a:sy n="291" d="100"/>
        </p:scale>
        <p:origin x="192" y="5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7218" y="1271651"/>
            <a:ext cx="6881812" cy="861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14437" y="2297176"/>
            <a:ext cx="5667375" cy="1025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4812" y="943483"/>
            <a:ext cx="3521868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169568" y="943483"/>
            <a:ext cx="3521868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50000" y="1763276"/>
            <a:ext cx="2275840" cy="40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4812" y="943483"/>
            <a:ext cx="7286625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52725" y="3814953"/>
            <a:ext cx="2590800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04812" y="3814953"/>
            <a:ext cx="1862137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829300" y="3814953"/>
            <a:ext cx="1862137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hasselt.be/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INVITATION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50000" y="2474476"/>
            <a:ext cx="3348990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Verdana"/>
                <a:cs typeface="Verdana"/>
              </a:rPr>
              <a:t>Public</a:t>
            </a:r>
            <a:r>
              <a:rPr sz="1700" spc="-60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Defence</a:t>
            </a:r>
            <a:r>
              <a:rPr sz="1700" spc="-55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Doctoral</a:t>
            </a:r>
            <a:r>
              <a:rPr sz="1700" spc="-55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Thesis</a:t>
            </a:r>
            <a:endParaRPr sz="17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000" spc="-20" dirty="0">
                <a:solidFill>
                  <a:srgbClr val="F04937"/>
                </a:solidFill>
                <a:latin typeface="Verdana"/>
                <a:cs typeface="Verdana"/>
              </a:rPr>
              <a:t>Name</a:t>
            </a:r>
            <a:endParaRPr sz="20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fr-FR" sz="1200" spc="-10" dirty="0">
                <a:latin typeface="Verdana"/>
                <a:cs typeface="Verdana"/>
              </a:rPr>
              <a:t>…</a:t>
            </a:r>
            <a:r>
              <a:rPr sz="1200" spc="-10" dirty="0">
                <a:latin typeface="Verdana"/>
                <a:cs typeface="Verdana"/>
              </a:rPr>
              <a:t>day,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lang="fr-FR" sz="1200" dirty="0">
                <a:latin typeface="Verdana"/>
                <a:cs typeface="Verdana"/>
              </a:rPr>
              <a:t>…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lang="nl-BE" sz="1200" dirty="0">
                <a:latin typeface="Verdana"/>
                <a:cs typeface="Verdana"/>
              </a:rPr>
              <a:t>month year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at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lang="fr-FR" sz="1200" dirty="0">
                <a:latin typeface="Verdana"/>
                <a:cs typeface="Verdana"/>
              </a:rPr>
              <a:t>0.00</a:t>
            </a:r>
            <a:r>
              <a:rPr sz="1200" spc="-20" dirty="0">
                <a:latin typeface="Verdana"/>
                <a:cs typeface="Verdana"/>
              </a:rPr>
              <a:t> p.m.</a:t>
            </a:r>
            <a:endParaRPr sz="1200" dirty="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"/>
            <a:ext cx="2147570" cy="4097654"/>
            <a:chOff x="0" y="1"/>
            <a:chExt cx="2147570" cy="4097654"/>
          </a:xfrm>
        </p:grpSpPr>
        <p:sp>
          <p:nvSpPr>
            <p:cNvPr id="5" name="object 5"/>
            <p:cNvSpPr/>
            <p:nvPr/>
          </p:nvSpPr>
          <p:spPr>
            <a:xfrm>
              <a:off x="158711" y="158699"/>
              <a:ext cx="1015365" cy="3780154"/>
            </a:xfrm>
            <a:custGeom>
              <a:avLst/>
              <a:gdLst/>
              <a:ahLst/>
              <a:cxnLst/>
              <a:rect l="l" t="t" r="r" b="b"/>
              <a:pathLst>
                <a:path w="1015365" h="3780154">
                  <a:moveTo>
                    <a:pt x="1015187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1015187" y="3779989"/>
                  </a:lnTo>
                  <a:lnTo>
                    <a:pt x="1015187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41895" y="506095"/>
              <a:ext cx="466725" cy="822960"/>
            </a:xfrm>
            <a:custGeom>
              <a:avLst/>
              <a:gdLst/>
              <a:ahLst/>
              <a:cxnLst/>
              <a:rect l="l" t="t" r="r" b="b"/>
              <a:pathLst>
                <a:path w="466725" h="822960">
                  <a:moveTo>
                    <a:pt x="466204" y="0"/>
                  </a:moveTo>
                  <a:lnTo>
                    <a:pt x="0" y="0"/>
                  </a:lnTo>
                  <a:lnTo>
                    <a:pt x="0" y="822604"/>
                  </a:lnTo>
                  <a:lnTo>
                    <a:pt x="466204" y="822604"/>
                  </a:lnTo>
                  <a:lnTo>
                    <a:pt x="466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900" y="486308"/>
              <a:ext cx="1423408" cy="102336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53020" y="158699"/>
              <a:ext cx="37465" cy="3780154"/>
            </a:xfrm>
            <a:custGeom>
              <a:avLst/>
              <a:gdLst/>
              <a:ahLst/>
              <a:cxnLst/>
              <a:rect l="l" t="t" r="r" b="b"/>
              <a:pathLst>
                <a:path w="37465" h="3780154">
                  <a:moveTo>
                    <a:pt x="37084" y="1189786"/>
                  </a:moveTo>
                  <a:lnTo>
                    <a:pt x="0" y="1189786"/>
                  </a:lnTo>
                  <a:lnTo>
                    <a:pt x="0" y="3779990"/>
                  </a:lnTo>
                  <a:lnTo>
                    <a:pt x="37084" y="3779990"/>
                  </a:lnTo>
                  <a:lnTo>
                    <a:pt x="37084" y="1189786"/>
                  </a:lnTo>
                  <a:close/>
                </a:path>
                <a:path w="37465" h="3780154">
                  <a:moveTo>
                    <a:pt x="37084" y="0"/>
                  </a:moveTo>
                  <a:lnTo>
                    <a:pt x="0" y="0"/>
                  </a:lnTo>
                  <a:lnTo>
                    <a:pt x="0" y="334797"/>
                  </a:lnTo>
                  <a:lnTo>
                    <a:pt x="37084" y="334797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62699" y="911199"/>
            <a:ext cx="2908401" cy="431901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7902905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902905" y="3830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26705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26705" y="3906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50099" y="684300"/>
            <a:ext cx="5093970" cy="25135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Verdana"/>
                <a:cs typeface="Verdana"/>
              </a:rPr>
              <a:t>...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has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pleasure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invite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you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public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defence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of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his/her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doctoral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thesis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entitled</a:t>
            </a:r>
            <a:endParaRPr sz="9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spc="-25" dirty="0">
                <a:latin typeface="Verdana"/>
                <a:cs typeface="Verdana"/>
              </a:rPr>
              <a:t>...</a:t>
            </a:r>
            <a:endParaRPr sz="9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65"/>
              </a:spcBef>
            </a:pPr>
            <a:endParaRPr sz="9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tabLst>
                <a:tab pos="926465" algn="l"/>
              </a:tabLst>
            </a:pPr>
            <a:r>
              <a:rPr sz="900" spc="-10" dirty="0">
                <a:latin typeface="Verdana"/>
                <a:cs typeface="Verdana"/>
              </a:rPr>
              <a:t>Promoter:</a:t>
            </a:r>
            <a:r>
              <a:rPr sz="900" dirty="0">
                <a:latin typeface="Verdana"/>
                <a:cs typeface="Verdana"/>
              </a:rPr>
              <a:t>	Prof.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Dr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U</a:t>
            </a:r>
            <a:r>
              <a:rPr lang="nl-BE" sz="900" spc="-10" dirty="0">
                <a:latin typeface="Verdana"/>
                <a:cs typeface="Verdana"/>
              </a:rPr>
              <a:t>h</a:t>
            </a:r>
            <a:r>
              <a:rPr sz="900" spc="-10" dirty="0" err="1">
                <a:latin typeface="Verdana"/>
                <a:cs typeface="Verdana"/>
              </a:rPr>
              <a:t>asselt</a:t>
            </a:r>
            <a:br>
              <a:rPr lang="fr-FR" sz="900" spc="-10" dirty="0">
                <a:latin typeface="Verdana"/>
                <a:cs typeface="Verdana"/>
              </a:rPr>
            </a:br>
            <a:br>
              <a:rPr lang="fr-FR" sz="900" spc="-10" dirty="0">
                <a:latin typeface="Verdana"/>
                <a:cs typeface="Verdana"/>
              </a:rPr>
            </a:br>
            <a:r>
              <a:rPr sz="900" spc="-20" dirty="0">
                <a:latin typeface="Verdana"/>
                <a:cs typeface="Verdana"/>
              </a:rPr>
              <a:t>Co-</a:t>
            </a:r>
            <a:r>
              <a:rPr sz="900" dirty="0">
                <a:latin typeface="Verdana"/>
                <a:cs typeface="Verdana"/>
              </a:rPr>
              <a:t>promoters:</a:t>
            </a:r>
            <a:r>
              <a:rPr sz="900" spc="18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Prof.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Dr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lang="fr-FR" sz="900" spc="-25" dirty="0" err="1">
                <a:latin typeface="Verdana"/>
                <a:cs typeface="Verdana"/>
              </a:rPr>
              <a:t>add</a:t>
            </a:r>
            <a:r>
              <a:rPr lang="fr-FR" sz="900" spc="-25" dirty="0">
                <a:latin typeface="Verdana"/>
                <a:cs typeface="Verdana"/>
              </a:rPr>
              <a:t> </a:t>
            </a:r>
            <a:r>
              <a:rPr lang="nl-BE" sz="900" spc="-10" dirty="0">
                <a:latin typeface="Verdana"/>
                <a:cs typeface="Verdana"/>
              </a:rPr>
              <a:t>affiliation</a:t>
            </a:r>
            <a:br>
              <a:rPr lang="fr-FR" sz="900" spc="-10" dirty="0">
                <a:latin typeface="Verdana"/>
                <a:cs typeface="Verdana"/>
              </a:rPr>
            </a:br>
            <a:r>
              <a:rPr lang="fr-FR" sz="900" spc="-10" dirty="0">
                <a:latin typeface="Verdana"/>
                <a:cs typeface="Verdana"/>
              </a:rPr>
              <a:t>	</a:t>
            </a:r>
            <a:r>
              <a:rPr sz="900" dirty="0">
                <a:latin typeface="Verdana"/>
                <a:cs typeface="Verdana"/>
              </a:rPr>
              <a:t>Prof.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Dr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lang="fr-FR" sz="900" spc="-15" dirty="0" err="1">
                <a:latin typeface="Verdana"/>
                <a:cs typeface="Verdana"/>
              </a:rPr>
              <a:t>add</a:t>
            </a:r>
            <a:r>
              <a:rPr lang="fr-FR" sz="900" spc="-15" dirty="0">
                <a:latin typeface="Verdana"/>
                <a:cs typeface="Verdana"/>
              </a:rPr>
              <a:t> </a:t>
            </a:r>
            <a:r>
              <a:rPr lang="nl-BE" sz="900" spc="-10" dirty="0">
                <a:latin typeface="Verdana"/>
                <a:cs typeface="Verdana"/>
              </a:rPr>
              <a:t>affiliation</a:t>
            </a:r>
            <a:endParaRPr sz="900" dirty="0">
              <a:latin typeface="Verdana"/>
              <a:cs typeface="Verdana"/>
            </a:endParaRPr>
          </a:p>
          <a:p>
            <a:pPr marL="12700" marR="1834514">
              <a:lnSpc>
                <a:spcPct val="100000"/>
              </a:lnSpc>
              <a:spcBef>
                <a:spcPts val="1080"/>
              </a:spcBef>
            </a:pPr>
            <a:r>
              <a:rPr sz="900" spc="-10" dirty="0">
                <a:solidFill>
                  <a:srgbClr val="F04937"/>
                </a:solidFill>
                <a:latin typeface="Verdana"/>
                <a:cs typeface="Verdana"/>
              </a:rPr>
              <a:t>???day,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fr-FR" sz="900" spc="-20" dirty="0">
                <a:solidFill>
                  <a:srgbClr val="F04937"/>
                </a:solidFill>
                <a:latin typeface="Verdana"/>
                <a:cs typeface="Verdana"/>
              </a:rPr>
              <a:t>.</a:t>
            </a:r>
            <a:r>
              <a:rPr lang="fr-FR" sz="900" dirty="0">
                <a:solidFill>
                  <a:srgbClr val="F04937"/>
                </a:solidFill>
                <a:latin typeface="Verdana"/>
                <a:cs typeface="Verdana"/>
              </a:rPr>
              <a:t>..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month year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at</a:t>
            </a:r>
            <a:r>
              <a:rPr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fr-FR" sz="900" dirty="0">
                <a:solidFill>
                  <a:srgbClr val="F04937"/>
                </a:solidFill>
                <a:latin typeface="Verdana"/>
                <a:cs typeface="Verdana"/>
              </a:rPr>
              <a:t>0.00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p.m.</a:t>
            </a:r>
            <a:r>
              <a:rPr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in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auditorium</a:t>
            </a:r>
            <a:r>
              <a:rPr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fr-FR" sz="900" spc="-25" dirty="0">
                <a:solidFill>
                  <a:srgbClr val="F04937"/>
                </a:solidFill>
                <a:latin typeface="Verdana"/>
                <a:cs typeface="Verdana"/>
              </a:rPr>
              <a:t>….</a:t>
            </a:r>
            <a:r>
              <a:rPr sz="900" spc="-2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online:</a:t>
            </a:r>
            <a:r>
              <a:rPr sz="900" spc="-6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fr-FR" sz="900" spc="-25" dirty="0">
                <a:solidFill>
                  <a:srgbClr val="F04937"/>
                </a:solidFill>
                <a:latin typeface="Verdana"/>
                <a:cs typeface="Verdana"/>
              </a:rPr>
              <a:t>…</a:t>
            </a:r>
            <a:endParaRPr sz="9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br>
              <a:rPr lang="fr-FR" sz="900" dirty="0">
                <a:latin typeface="Verdana"/>
                <a:cs typeface="Verdana"/>
              </a:rPr>
            </a:br>
            <a:r>
              <a:rPr lang="nl-BE" sz="900" dirty="0">
                <a:latin typeface="Verdana"/>
                <a:cs typeface="Verdana"/>
              </a:rPr>
              <a:t>Hasselt</a:t>
            </a:r>
            <a:r>
              <a:rPr lang="nl-BE" sz="900" spc="-30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University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Campus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Diepenbeek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Agoralaan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-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Building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D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3590</a:t>
            </a:r>
            <a:r>
              <a:rPr lang="nl-BE" sz="900" spc="-30" dirty="0">
                <a:latin typeface="Verdana"/>
                <a:cs typeface="Verdana"/>
              </a:rPr>
              <a:t> </a:t>
            </a:r>
            <a:r>
              <a:rPr lang="nl-BE" sz="900" spc="-10" dirty="0">
                <a:latin typeface="Verdana"/>
                <a:cs typeface="Verdana"/>
              </a:rPr>
              <a:t>Diepenbeek</a:t>
            </a:r>
          </a:p>
          <a:p>
            <a:pPr marL="12700"/>
            <a:r>
              <a:rPr lang="nl-BE" sz="900" dirty="0">
                <a:latin typeface="Verdana"/>
                <a:cs typeface="Verdana"/>
              </a:rPr>
              <a:t>Hasselt</a:t>
            </a:r>
            <a:r>
              <a:rPr lang="nl-BE" sz="900" spc="-30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University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Campus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Hasselt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Martelarenlaan 42 |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3500</a:t>
            </a:r>
            <a:r>
              <a:rPr lang="nl-BE" sz="900" spc="-30" dirty="0">
                <a:latin typeface="Verdana"/>
                <a:cs typeface="Verdana"/>
              </a:rPr>
              <a:t> </a:t>
            </a:r>
            <a:r>
              <a:rPr lang="nl-BE" sz="900" spc="-10" dirty="0">
                <a:latin typeface="Verdana"/>
                <a:cs typeface="Verdana"/>
              </a:rPr>
              <a:t>Hasselt</a:t>
            </a:r>
          </a:p>
          <a:p>
            <a:pPr marL="12700"/>
            <a:r>
              <a:rPr lang="nl-BE" sz="900" dirty="0">
                <a:latin typeface="Verdana"/>
                <a:cs typeface="Verdana"/>
              </a:rPr>
              <a:t>Hasselt University | Refugiehuis | Maastrichterstraat 100 | BE-3500 Hasselt</a:t>
            </a:r>
            <a:endParaRPr sz="900" dirty="0">
              <a:latin typeface="Verdana"/>
              <a:cs typeface="Verdana"/>
            </a:endParaRPr>
          </a:p>
          <a:p>
            <a:pPr marL="12700" marR="999490">
              <a:lnSpc>
                <a:spcPct val="100000"/>
              </a:lnSpc>
              <a:spcBef>
                <a:spcPts val="1080"/>
              </a:spcBef>
            </a:pPr>
            <a:r>
              <a:rPr sz="900" dirty="0">
                <a:latin typeface="Verdana"/>
                <a:cs typeface="Verdana"/>
              </a:rPr>
              <a:t>I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look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forward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your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presence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at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reception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following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defence. </a:t>
            </a:r>
            <a:r>
              <a:rPr sz="900" dirty="0">
                <a:latin typeface="Verdana"/>
                <a:cs typeface="Verdana"/>
              </a:rPr>
              <a:t>Please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confirm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your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attendance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email: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...@uhasselt.be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99224" y="3543601"/>
            <a:ext cx="38836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04937"/>
                </a:solidFill>
                <a:latin typeface="Verdana"/>
                <a:cs typeface="Verdana"/>
                <a:hlinkClick r:id="rId2"/>
              </a:rPr>
              <a:t>www.uhasselt.be</a:t>
            </a:r>
            <a:r>
              <a:rPr sz="8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dirty="0">
                <a:latin typeface="Verdana"/>
                <a:cs typeface="Verdana"/>
              </a:rPr>
              <a:t>Hasselt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University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dirty="0">
                <a:latin typeface="Verdana"/>
                <a:cs typeface="Verdana"/>
              </a:rPr>
              <a:t>Martelarenlaan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42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spc="-10" dirty="0">
                <a:latin typeface="Verdana"/>
                <a:cs typeface="Verdana"/>
              </a:rPr>
              <a:t>BE-</a:t>
            </a:r>
            <a:r>
              <a:rPr sz="800" dirty="0">
                <a:latin typeface="Verdana"/>
                <a:cs typeface="Verdana"/>
              </a:rPr>
              <a:t>3500</a:t>
            </a:r>
            <a:r>
              <a:rPr sz="800" spc="-10" dirty="0">
                <a:latin typeface="Verdana"/>
                <a:cs typeface="Verdana"/>
              </a:rPr>
              <a:t> Hasselt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"/>
            <a:ext cx="1190625" cy="4097654"/>
            <a:chOff x="0" y="1"/>
            <a:chExt cx="1190625" cy="4097654"/>
          </a:xfrm>
        </p:grpSpPr>
        <p:sp>
          <p:nvSpPr>
            <p:cNvPr id="5" name="object 5"/>
            <p:cNvSpPr/>
            <p:nvPr/>
          </p:nvSpPr>
          <p:spPr>
            <a:xfrm>
              <a:off x="158711" y="158699"/>
              <a:ext cx="1015365" cy="3780154"/>
            </a:xfrm>
            <a:custGeom>
              <a:avLst/>
              <a:gdLst/>
              <a:ahLst/>
              <a:cxnLst/>
              <a:rect l="l" t="t" r="r" b="b"/>
              <a:pathLst>
                <a:path w="1015365" h="3780154">
                  <a:moveTo>
                    <a:pt x="1015187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1015187" y="3779989"/>
                  </a:lnTo>
                  <a:lnTo>
                    <a:pt x="1015187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3020" y="158699"/>
              <a:ext cx="37465" cy="3780154"/>
            </a:xfrm>
            <a:custGeom>
              <a:avLst/>
              <a:gdLst/>
              <a:ahLst/>
              <a:cxnLst/>
              <a:rect l="l" t="t" r="r" b="b"/>
              <a:pathLst>
                <a:path w="37465" h="3780154">
                  <a:moveTo>
                    <a:pt x="37084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37084" y="3779989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7902905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02905" y="3830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826705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26705" y="3906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04937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159</Words>
  <Application>Microsoft Macintosh PowerPoint</Application>
  <PresentationFormat>Aangepast</PresentationFormat>
  <Paragraphs>14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 Rounded MT Bold</vt:lpstr>
      <vt:lpstr>Calibri</vt:lpstr>
      <vt:lpstr>Verdana</vt:lpstr>
      <vt:lpstr>Office Theme</vt:lpstr>
      <vt:lpstr>INVITATION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BOSMANS Dave</cp:lastModifiedBy>
  <cp:revision>2</cp:revision>
  <dcterms:created xsi:type="dcterms:W3CDTF">2026-01-21T15:55:58Z</dcterms:created>
  <dcterms:modified xsi:type="dcterms:W3CDTF">2026-02-03T11:17:45Z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2026-01-21T00:00:00Z</vt:filetime>
  </property>
  <property fmtid="{D5CDD505-2E9C-101B-9397-08002B2CF9AE}" pid="3" name="Creator">
    <vt:lpwstr>Adobe InDesign 21.1 (Macintosh)</vt:lpwstr>
  </property>
  <property fmtid="{D5CDD505-2E9C-101B-9397-08002B2CF9AE}" pid="4" name="LastSaved">
    <vt:filetime>2026-01-21T00:00:00Z</vt:filetime>
  </property>
  <property fmtid="{D5CDD505-2E9C-101B-9397-08002B2CF9AE}" pid="5" name="Producer">
    <vt:lpwstr>Adobe PDF Library 18.0</vt:lpwstr>
  </property>
</Properties>
</file>